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DBF-59AA-47B4-8535-499E1C65637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31F2-EC04-4B86-AD29-323B469706F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DBF-59AA-47B4-8535-499E1C65637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31F2-EC04-4B86-AD29-323B469706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DBF-59AA-47B4-8535-499E1C65637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31F2-EC04-4B86-AD29-323B469706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DBF-59AA-47B4-8535-499E1C65637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31F2-EC04-4B86-AD29-323B469706F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DBF-59AA-47B4-8535-499E1C65637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31F2-EC04-4B86-AD29-323B469706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DBF-59AA-47B4-8535-499E1C65637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31F2-EC04-4B86-AD29-323B469706F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DBF-59AA-47B4-8535-499E1C65637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31F2-EC04-4B86-AD29-323B469706F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DBF-59AA-47B4-8535-499E1C65637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31F2-EC04-4B86-AD29-323B469706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DBF-59AA-47B4-8535-499E1C65637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31F2-EC04-4B86-AD29-323B469706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DBF-59AA-47B4-8535-499E1C65637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31F2-EC04-4B86-AD29-323B469706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DBF-59AA-47B4-8535-499E1C65637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31F2-EC04-4B86-AD29-323B469706F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A574DBF-59AA-47B4-8535-499E1C656372}" type="datetimeFigureOut">
              <a:rPr lang="ru-RU" smtClean="0"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98931F2-EC04-4B86-AD29-323B469706F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645024"/>
            <a:ext cx="8424936" cy="2880320"/>
          </a:xfrm>
        </p:spPr>
        <p:txBody>
          <a:bodyPr>
            <a:normAutofit fontScale="92500"/>
          </a:bodyPr>
          <a:lstStyle/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«В наш век информации школьные библиотеки являются главным информационным центром школы и школьные библиотекари – главные действующие лица в преобразовании школы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XXI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века»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К.К.Култау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(из книги Кэрол К.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Култау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Лесли К.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Маниотес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Энн К.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Каспари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«Управляемая проектно-исследовательская деятельность в школе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XXI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века»)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064896" cy="2664296"/>
          </a:xfrm>
        </p:spPr>
        <p:txBody>
          <a:bodyPr>
            <a:normAutofit fontScale="9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4000" spc="-105" dirty="0" smtClean="0">
                <a:effectLst/>
                <a:latin typeface="Times New Roman"/>
                <a:ea typeface="Times New Roman"/>
              </a:rPr>
              <a:t>УПРАВЛЯЕМАЯ ПРОЕКТНО-</a:t>
            </a:r>
            <a:r>
              <a:rPr lang="ru-RU" sz="4000" spc="-115" dirty="0" smtClean="0">
                <a:effectLst/>
                <a:latin typeface="Times New Roman"/>
                <a:ea typeface="Times New Roman"/>
              </a:rPr>
              <a:t>ИССЛЕДОВАТЕЛЬСКАЯ ДЕЯТЕЛЬНОСТЬ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800" dirty="0" smtClean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519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920880" cy="46805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332656"/>
            <a:ext cx="8208912" cy="1152128"/>
          </a:xfrm>
        </p:spPr>
        <p:txBody>
          <a:bodyPr>
            <a:normAutofit lnSpcReduction="10000"/>
          </a:bodyPr>
          <a:lstStyle/>
          <a:p>
            <a:pPr marL="45720" indent="0" algn="ctr">
              <a:spcAft>
                <a:spcPts val="0"/>
              </a:spcAft>
              <a:buNone/>
            </a:pPr>
            <a:r>
              <a:rPr lang="ru-RU" sz="3600" b="1" i="1" spc="-60" dirty="0">
                <a:latin typeface="Times New Roman"/>
                <a:ea typeface="Times New Roman"/>
              </a:rPr>
              <a:t>Пять направлений обучения в рамках исследовательской </a:t>
            </a:r>
            <a:r>
              <a:rPr lang="ru-RU" sz="3600" b="1" i="1" dirty="0">
                <a:latin typeface="Times New Roman"/>
                <a:ea typeface="Times New Roman"/>
              </a:rPr>
              <a:t>деятельности</a:t>
            </a:r>
            <a:endParaRPr lang="ru-RU" sz="3600" i="1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173187"/>
              </p:ext>
            </p:extLst>
          </p:nvPr>
        </p:nvGraphicFramePr>
        <p:xfrm>
          <a:off x="1043608" y="1628801"/>
          <a:ext cx="7056784" cy="4706052"/>
        </p:xfrm>
        <a:graphic>
          <a:graphicData uri="http://schemas.openxmlformats.org/drawingml/2006/table">
            <a:tbl>
              <a:tblPr firstRow="1" firstCol="1" bandRow="1"/>
              <a:tblGrid>
                <a:gridCol w="2988740"/>
                <a:gridCol w="4068044"/>
              </a:tblGrid>
              <a:tr h="512057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b="1" spc="-6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r>
                        <a:rPr lang="ru-RU" sz="2000" b="1" spc="-65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spc="-6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Учебный </a:t>
                      </a:r>
                      <a:r>
                        <a:rPr lang="ru-RU" sz="2000" b="1" spc="-6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контент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66" marR="68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45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Поиск фактов, интерпретация, синтез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66" marR="68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13">
                <a:tc>
                  <a:txBody>
                    <a:bodyPr/>
                    <a:lstStyle/>
                    <a:p>
                      <a:pPr marL="0" marR="536575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b="1" spc="-7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Информационная грамотность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66" marR="68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6575">
                        <a:spcAft>
                          <a:spcPts val="0"/>
                        </a:spcAft>
                      </a:pPr>
                      <a:r>
                        <a:rPr lang="ru-RU" sz="2000" b="1" spc="-6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Концепции обнаружения, </a:t>
                      </a:r>
                      <a:r>
                        <a:rPr lang="ru-RU" sz="2000" b="1" spc="-6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оценки </a:t>
                      </a:r>
                      <a:r>
                        <a:rPr lang="ru-RU" sz="2000" b="1" spc="-4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spc="-4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использования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66" marR="68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13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b="1" spc="-6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Умение </a:t>
                      </a:r>
                      <a:r>
                        <a:rPr lang="ru-RU" sz="2000" b="1" spc="-6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учиться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66" marR="68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Инициативность, выбор, исследование, выделение главного, сбор, презентация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66" marR="68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13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b="1" spc="-8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 Компетенции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66" marR="68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Чтение, письменная и устная речь, умение 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слушать</a:t>
                      </a:r>
                    </a:p>
                  </a:txBody>
                  <a:tcPr marL="68566" marR="68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13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b="1" spc="-6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 Социальные </a:t>
                      </a:r>
                      <a:r>
                        <a:rPr lang="ru-RU" sz="2000" b="1" spc="-6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навыки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66" marR="68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5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Взаимодействие, сотрудничество, коллективная работа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66" marR="68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9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5013176"/>
            <a:ext cx="7118177" cy="122413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844824"/>
            <a:ext cx="6428184" cy="324036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37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7766249" cy="3528392"/>
          </a:xfrm>
        </p:spPr>
        <p:txBody>
          <a:bodyPr/>
          <a:lstStyle/>
          <a:p>
            <a:pPr marL="0" indent="0" algn="l">
              <a:buNone/>
            </a:pPr>
            <a:r>
              <a:rPr lang="ru-RU" sz="3200" spc="-5" dirty="0" smtClean="0">
                <a:effectLst/>
                <a:latin typeface="Times New Roman"/>
                <a:ea typeface="Times New Roman"/>
              </a:rPr>
              <a:t>- воспитание гражданина;</a:t>
            </a:r>
            <a:br>
              <a:rPr lang="ru-RU" sz="3200" spc="-5" dirty="0" smtClean="0">
                <a:effectLst/>
                <a:latin typeface="Times New Roman"/>
                <a:ea typeface="Times New Roman"/>
              </a:rPr>
            </a:br>
            <a:r>
              <a:rPr lang="ru-RU" sz="3200" spc="-5" dirty="0" smtClean="0">
                <a:effectLst/>
                <a:latin typeface="Times New Roman"/>
                <a:ea typeface="Times New Roman"/>
              </a:rPr>
              <a:t>- подготовка его к </a:t>
            </a:r>
            <a:r>
              <a:rPr lang="ru-RU" sz="3200" spc="-5" dirty="0">
                <a:effectLst/>
                <a:latin typeface="Times New Roman"/>
                <a:ea typeface="Times New Roman"/>
              </a:rPr>
              <a:t>повседневной </a:t>
            </a:r>
            <a:r>
              <a:rPr lang="ru-RU" sz="3200" spc="-5" dirty="0" smtClean="0">
                <a:effectLst/>
                <a:latin typeface="Times New Roman"/>
                <a:ea typeface="Times New Roman"/>
              </a:rPr>
              <a:t>жизни; </a:t>
            </a:r>
            <a:br>
              <a:rPr lang="ru-RU" sz="3200" spc="-5" dirty="0" smtClean="0">
                <a:effectLst/>
                <a:latin typeface="Times New Roman"/>
                <a:ea typeface="Times New Roman"/>
              </a:rPr>
            </a:br>
            <a:r>
              <a:rPr lang="ru-RU" sz="3200" spc="-5" dirty="0" smtClean="0">
                <a:effectLst/>
                <a:latin typeface="Times New Roman"/>
                <a:ea typeface="Times New Roman"/>
              </a:rPr>
              <a:t>- трансформация школы для воспитания гражданина и подготовки его к повседневной жизни.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332656"/>
            <a:ext cx="7920880" cy="1584176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2400" b="1" spc="-5" dirty="0" smtClean="0">
                <a:latin typeface="Times New Roman"/>
                <a:ea typeface="Times New Roman"/>
              </a:rPr>
              <a:t> </a:t>
            </a:r>
            <a:r>
              <a:rPr lang="ru-RU" sz="3600" b="1" i="1" spc="-5" dirty="0">
                <a:latin typeface="Times New Roman"/>
                <a:ea typeface="Times New Roman"/>
              </a:rPr>
              <a:t>Три фундаментальных сдвига, которые должны произойти в образовании в </a:t>
            </a:r>
            <a:r>
              <a:rPr lang="ru-RU" sz="3600" b="1" i="1" dirty="0">
                <a:latin typeface="Times New Roman"/>
                <a:ea typeface="Times New Roman"/>
              </a:rPr>
              <a:t>свободном </a:t>
            </a:r>
            <a:r>
              <a:rPr lang="ru-RU" sz="3600" b="1" i="1" dirty="0" smtClean="0">
                <a:latin typeface="Times New Roman"/>
                <a:ea typeface="Times New Roman"/>
              </a:rPr>
              <a:t>обществе: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76594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7838256" cy="4032448"/>
          </a:xfrm>
        </p:spPr>
        <p:txBody>
          <a:bodyPr/>
          <a:lstStyle/>
          <a:p>
            <a:pPr marL="0" indent="0" algn="l">
              <a:buNone/>
            </a:pPr>
            <a:r>
              <a:rPr lang="ru-RU" sz="2800" i="1" u="sng" spc="-5" dirty="0" smtClean="0">
                <a:effectLst/>
                <a:latin typeface="Times New Roman"/>
                <a:ea typeface="Times New Roman"/>
              </a:rPr>
              <a:t>Задачи:</a:t>
            </a:r>
            <a:r>
              <a:rPr lang="ru-RU" sz="2800" spc="-5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800" spc="-5" dirty="0" smtClean="0">
                <a:effectLst/>
                <a:latin typeface="Times New Roman"/>
                <a:ea typeface="Times New Roman"/>
              </a:rPr>
            </a:br>
            <a:r>
              <a:rPr lang="ru-RU" sz="2800" spc="-5" dirty="0" smtClean="0">
                <a:effectLst/>
                <a:latin typeface="Times New Roman"/>
                <a:ea typeface="Times New Roman"/>
              </a:rPr>
              <a:t>- приобрести </a:t>
            </a:r>
            <a:r>
              <a:rPr lang="ru-RU" sz="2800" spc="-5" dirty="0">
                <a:effectLst/>
                <a:latin typeface="Times New Roman"/>
                <a:ea typeface="Times New Roman"/>
              </a:rPr>
              <a:t>исследовательские навыки и предметные </a:t>
            </a:r>
            <a:r>
              <a:rPr lang="ru-RU" sz="2800" spc="-5" dirty="0" smtClean="0">
                <a:effectLst/>
                <a:latin typeface="Times New Roman"/>
                <a:ea typeface="Times New Roman"/>
              </a:rPr>
              <a:t>знания;</a:t>
            </a:r>
            <a:br>
              <a:rPr lang="ru-RU" sz="2800" spc="-5" dirty="0" smtClean="0">
                <a:effectLst/>
                <a:latin typeface="Times New Roman"/>
                <a:ea typeface="Times New Roman"/>
              </a:rPr>
            </a:br>
            <a:r>
              <a:rPr lang="ru-RU" sz="2800" spc="-5" dirty="0" smtClean="0">
                <a:effectLst/>
                <a:latin typeface="Times New Roman"/>
                <a:ea typeface="Times New Roman"/>
              </a:rPr>
              <a:t>- мотивировать их;</a:t>
            </a:r>
            <a:br>
              <a:rPr lang="ru-RU" sz="2800" spc="-5" dirty="0" smtClean="0">
                <a:effectLst/>
                <a:latin typeface="Times New Roman"/>
                <a:ea typeface="Times New Roman"/>
              </a:rPr>
            </a:br>
            <a:r>
              <a:rPr lang="ru-RU" sz="2800" spc="-5" dirty="0" smtClean="0">
                <a:effectLst/>
                <a:latin typeface="Times New Roman"/>
                <a:ea typeface="Times New Roman"/>
              </a:rPr>
              <a:t>- способствовать </a:t>
            </a:r>
            <a:r>
              <a:rPr lang="ru-RU" sz="2800" spc="-5" dirty="0">
                <a:effectLst/>
                <a:latin typeface="Times New Roman"/>
                <a:ea typeface="Times New Roman"/>
              </a:rPr>
              <a:t>приобретению и развитию универсальных навыков чтения, языковых навыков, навыков письменной </a:t>
            </a:r>
            <a:r>
              <a:rPr lang="ru-RU" sz="2800" spc="-5" dirty="0" smtClean="0">
                <a:effectLst/>
                <a:latin typeface="Times New Roman"/>
                <a:ea typeface="Times New Roman"/>
              </a:rPr>
              <a:t>речи </a:t>
            </a:r>
            <a:r>
              <a:rPr lang="ru-RU" sz="2800" spc="-5" dirty="0">
                <a:effectLst/>
                <a:latin typeface="Times New Roman"/>
                <a:ea typeface="Times New Roman"/>
              </a:rPr>
              <a:t>и коллективного обучения, социальных </a:t>
            </a:r>
            <a:r>
              <a:rPr lang="ru-RU" sz="2800" spc="-5" dirty="0" smtClean="0">
                <a:effectLst/>
                <a:latin typeface="Times New Roman"/>
                <a:ea typeface="Times New Roman"/>
              </a:rPr>
              <a:t>навыков.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332656"/>
            <a:ext cx="8280920" cy="1800200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3600" b="1" i="1" dirty="0">
                <a:latin typeface="Times New Roman"/>
                <a:ea typeface="Times New Roman"/>
              </a:rPr>
              <a:t>Управление проектно-ориентированной деятельностью школьника</a:t>
            </a:r>
            <a:endParaRPr lang="ru-RU" sz="3600" i="1" dirty="0">
              <a:latin typeface="Times New Roman"/>
              <a:ea typeface="Times New Roman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7817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996952"/>
            <a:ext cx="8352927" cy="3456384"/>
          </a:xfrm>
        </p:spPr>
        <p:txBody>
          <a:bodyPr/>
          <a:lstStyle/>
          <a:p>
            <a:pPr marL="0" indent="0" algn="l">
              <a:buNone/>
            </a:pPr>
            <a:r>
              <a:rPr lang="ru-RU" sz="2800" spc="-5" dirty="0" smtClean="0">
                <a:effectLst/>
                <a:latin typeface="Times New Roman"/>
                <a:ea typeface="Times New Roman"/>
              </a:rPr>
              <a:t>- тщательного </a:t>
            </a:r>
            <a:r>
              <a:rPr lang="ru-RU" sz="2800" spc="-5" smtClean="0">
                <a:effectLst/>
                <a:latin typeface="Times New Roman"/>
                <a:ea typeface="Times New Roman"/>
              </a:rPr>
              <a:t>планирования;</a:t>
            </a:r>
            <a:br>
              <a:rPr lang="ru-RU" sz="2800" spc="-5" smtClean="0">
                <a:effectLst/>
                <a:latin typeface="Times New Roman"/>
                <a:ea typeface="Times New Roman"/>
              </a:rPr>
            </a:br>
            <a:r>
              <a:rPr lang="ru-RU" sz="2800" spc="-5" smtClean="0">
                <a:effectLst/>
                <a:latin typeface="Times New Roman"/>
                <a:ea typeface="Times New Roman"/>
              </a:rPr>
              <a:t>- пристального наблюдения;</a:t>
            </a:r>
            <a:br>
              <a:rPr lang="ru-RU" sz="2800" spc="-5" smtClean="0">
                <a:effectLst/>
                <a:latin typeface="Times New Roman"/>
                <a:ea typeface="Times New Roman"/>
              </a:rPr>
            </a:br>
            <a:r>
              <a:rPr lang="ru-RU" sz="2800" spc="-5" smtClean="0">
                <a:effectLst/>
                <a:latin typeface="Times New Roman"/>
                <a:ea typeface="Times New Roman"/>
              </a:rPr>
              <a:t>- постоянной оценки;</a:t>
            </a:r>
            <a:br>
              <a:rPr lang="ru-RU" sz="2800" spc="-5" smtClean="0">
                <a:effectLst/>
                <a:latin typeface="Times New Roman"/>
                <a:ea typeface="Times New Roman"/>
              </a:rPr>
            </a:br>
            <a:r>
              <a:rPr lang="ru-RU" sz="2800" spc="-5" smtClean="0">
                <a:effectLst/>
                <a:latin typeface="Times New Roman"/>
                <a:ea typeface="Times New Roman"/>
              </a:rPr>
              <a:t>-  </a:t>
            </a:r>
            <a:r>
              <a:rPr lang="ru-RU" sz="2800" spc="-5" dirty="0">
                <a:effectLst/>
                <a:latin typeface="Times New Roman"/>
                <a:ea typeface="Times New Roman"/>
              </a:rPr>
              <a:t>целевых вмешательств наставников из числа учителей и школьных библиотекарей в </a:t>
            </a:r>
            <a:r>
              <a:rPr lang="ru-RU" sz="2800" spc="-5">
                <a:effectLst/>
                <a:latin typeface="Times New Roman"/>
                <a:ea typeface="Times New Roman"/>
              </a:rPr>
              <a:t>процесс </a:t>
            </a:r>
            <a:r>
              <a:rPr lang="ru-RU" sz="2800" spc="-5" smtClean="0">
                <a:effectLst/>
                <a:latin typeface="Times New Roman"/>
                <a:ea typeface="Times New Roman"/>
              </a:rPr>
              <a:t>исследования.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548680"/>
            <a:ext cx="8064896" cy="1944216"/>
          </a:xfrm>
        </p:spPr>
        <p:txBody>
          <a:bodyPr/>
          <a:lstStyle/>
          <a:p>
            <a:pPr marL="0" lvl="0" indent="0" algn="ctr">
              <a:spcAft>
                <a:spcPts val="0"/>
              </a:spcAft>
              <a:buClr>
                <a:srgbClr val="F14124">
                  <a:lumMod val="75000"/>
                </a:srgbClr>
              </a:buClr>
              <a:buNone/>
            </a:pPr>
            <a:r>
              <a:rPr lang="ru-RU" sz="3600" b="1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Управляемая проектно-ориентированная деятельность требует:</a:t>
            </a:r>
            <a:endParaRPr lang="ru-RU" sz="3600" i="1" dirty="0">
              <a:solidFill>
                <a:prstClr val="black">
                  <a:lumMod val="75000"/>
                  <a:lumOff val="25000"/>
                </a:prstClr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4805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7838257" cy="45365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88640"/>
            <a:ext cx="8172908" cy="1512168"/>
          </a:xfrm>
        </p:spPr>
        <p:txBody>
          <a:bodyPr>
            <a:noAutofit/>
          </a:bodyPr>
          <a:lstStyle/>
          <a:p>
            <a:pPr marL="0" marR="255905" indent="0" algn="ctr">
              <a:spcAft>
                <a:spcPts val="0"/>
              </a:spcAft>
              <a:buNone/>
            </a:pPr>
            <a:r>
              <a:rPr lang="ru-RU" sz="2800" b="1" i="1" dirty="0">
                <a:latin typeface="Times New Roman"/>
                <a:ea typeface="Times New Roman"/>
              </a:rPr>
              <a:t>Что нового несет идея управляемой проектно-исследовательской деятельности?</a:t>
            </a:r>
            <a:endParaRPr lang="ru-RU" sz="2800" i="1" dirty="0">
              <a:effectLst/>
              <a:latin typeface="Times New Roman"/>
              <a:ea typeface="Times New Roman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1196752"/>
            <a:ext cx="8496944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952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1453694"/>
            <a:ext cx="8136904" cy="50716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80920" cy="936104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3600" b="1" i="1" dirty="0">
                <a:latin typeface="Times New Roman"/>
                <a:ea typeface="Times New Roman"/>
              </a:rPr>
              <a:t>Отличительные характеристики методики </a:t>
            </a:r>
            <a:r>
              <a:rPr lang="ru-RU" sz="3600" b="1" i="1" spc="-5" dirty="0">
                <a:latin typeface="Times New Roman"/>
                <a:ea typeface="Times New Roman"/>
              </a:rPr>
              <a:t>управляемого запроса</a:t>
            </a:r>
            <a:endParaRPr lang="ru-RU" sz="3600" i="1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53694"/>
            <a:ext cx="7776863" cy="514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56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24744"/>
            <a:ext cx="8640960" cy="5544616"/>
          </a:xfrm>
        </p:spPr>
        <p:txBody>
          <a:bodyPr/>
          <a:lstStyle/>
          <a:p>
            <a:pPr marL="0" indent="0" algn="l">
              <a:spcAft>
                <a:spcPts val="0"/>
              </a:spcAft>
              <a:buNone/>
            </a:pPr>
            <a:r>
              <a:rPr lang="ru-RU" sz="1800" i="1" u="sng" dirty="0">
                <a:effectLst/>
                <a:latin typeface="Times New Roman"/>
                <a:ea typeface="Times New Roman"/>
              </a:rPr>
              <a:t>Преимущества для учащихся</a:t>
            </a:r>
            <a:br>
              <a:rPr lang="ru-RU" sz="1800" i="1" u="sng" dirty="0">
                <a:effectLst/>
                <a:latin typeface="Times New Roman"/>
                <a:ea typeface="Times New Roman"/>
              </a:rPr>
            </a:br>
            <a:r>
              <a:rPr lang="ru-RU" sz="1800" i="1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Развитие </a:t>
            </a:r>
            <a:r>
              <a:rPr lang="ru-RU" sz="1800" dirty="0">
                <a:effectLst/>
                <a:latin typeface="Times New Roman"/>
                <a:ea typeface="Times New Roman"/>
              </a:rPr>
              <a:t>социальных, языковых и читательских навыков</a:t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r>
              <a:rPr lang="ru-RU" sz="1800" dirty="0" smtClean="0">
                <a:effectLst/>
                <a:latin typeface="Times New Roman"/>
                <a:ea typeface="Times New Roman"/>
              </a:rPr>
              <a:t>- Построение </a:t>
            </a:r>
            <a:r>
              <a:rPr lang="ru-RU" sz="1800" dirty="0">
                <a:effectLst/>
                <a:latin typeface="Times New Roman"/>
                <a:ea typeface="Times New Roman"/>
              </a:rPr>
              <a:t>собственных смыслов</a:t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r>
              <a:rPr lang="ru-RU" sz="1800" dirty="0" smtClean="0">
                <a:effectLst/>
                <a:latin typeface="Times New Roman"/>
                <a:ea typeface="Times New Roman"/>
              </a:rPr>
              <a:t>- Приобретение </a:t>
            </a:r>
            <a:r>
              <a:rPr lang="ru-RU" sz="1800" dirty="0">
                <a:effectLst/>
                <a:latin typeface="Times New Roman"/>
                <a:ea typeface="Times New Roman"/>
              </a:rPr>
              <a:t>самостоятельности в исследованиях и учебе</a:t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r>
              <a:rPr lang="ru-RU" sz="1800" dirty="0" smtClean="0">
                <a:effectLst/>
                <a:latin typeface="Times New Roman"/>
                <a:ea typeface="Times New Roman"/>
              </a:rPr>
              <a:t>- Опыт </a:t>
            </a:r>
            <a:r>
              <a:rPr lang="ru-RU" sz="1800" dirty="0">
                <a:effectLst/>
                <a:latin typeface="Times New Roman"/>
                <a:ea typeface="Times New Roman"/>
              </a:rPr>
              <a:t>мотивации и вовлеченности высокого уровня</a:t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r>
              <a:rPr lang="ru-RU" sz="18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1800" spc="-5" dirty="0" smtClean="0">
                <a:effectLst/>
                <a:latin typeface="Times New Roman"/>
                <a:ea typeface="Times New Roman"/>
              </a:rPr>
              <a:t>Приобретение </a:t>
            </a:r>
            <a:r>
              <a:rPr lang="ru-RU" sz="1800" spc="-5" dirty="0">
                <a:effectLst/>
                <a:latin typeface="Times New Roman"/>
                <a:ea typeface="Times New Roman"/>
              </a:rPr>
              <a:t>стратегических знаний и навыков, переносимых </a:t>
            </a:r>
            <a:r>
              <a:rPr lang="ru-RU" sz="1800" dirty="0">
                <a:effectLst/>
                <a:latin typeface="Times New Roman"/>
                <a:ea typeface="Times New Roman"/>
              </a:rPr>
              <a:t>в любые другие поисковые проекты</a:t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r>
              <a:rPr lang="ru-RU" sz="1800" dirty="0">
                <a:effectLst/>
                <a:latin typeface="Times New Roman"/>
                <a:ea typeface="Times New Roman"/>
              </a:rPr>
              <a:t> </a:t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r>
              <a:rPr lang="ru-RU" sz="1800" i="1" u="sng" dirty="0">
                <a:effectLst/>
                <a:latin typeface="Times New Roman"/>
                <a:ea typeface="Times New Roman"/>
              </a:rPr>
              <a:t>Преимущества для учителей</a:t>
            </a:r>
            <a:r>
              <a:rPr lang="ru-RU" sz="1800" i="1" dirty="0">
                <a:effectLst/>
                <a:latin typeface="Times New Roman"/>
                <a:ea typeface="Times New Roman"/>
              </a:rPr>
              <a:t/>
            </a:r>
            <a:br>
              <a:rPr lang="ru-RU" sz="1800" i="1" dirty="0">
                <a:effectLst/>
                <a:latin typeface="Times New Roman"/>
                <a:ea typeface="Times New Roman"/>
              </a:rPr>
            </a:br>
            <a:r>
              <a:rPr lang="ru-RU" sz="1800" i="1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1800" spc="-5" dirty="0" smtClean="0">
                <a:effectLst/>
                <a:latin typeface="Times New Roman"/>
                <a:ea typeface="Times New Roman"/>
              </a:rPr>
              <a:t>Коллективная </a:t>
            </a:r>
            <a:r>
              <a:rPr lang="ru-RU" sz="1800" spc="-5" dirty="0">
                <a:effectLst/>
                <a:latin typeface="Times New Roman"/>
                <a:ea typeface="Times New Roman"/>
              </a:rPr>
              <a:t>ответственность команды наставников</a:t>
            </a:r>
            <a:r>
              <a:rPr lang="ru-RU" sz="1800" dirty="0">
                <a:effectLst/>
                <a:latin typeface="Times New Roman"/>
                <a:ea typeface="Times New Roman"/>
              </a:rPr>
              <a:t/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r>
              <a:rPr lang="ru-RU" sz="18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1800" spc="-5" dirty="0" smtClean="0">
                <a:effectLst/>
                <a:latin typeface="Times New Roman"/>
                <a:ea typeface="Times New Roman"/>
              </a:rPr>
              <a:t>Коллективное </a:t>
            </a:r>
            <a:r>
              <a:rPr lang="ru-RU" sz="1800" spc="-5" dirty="0">
                <a:effectLst/>
                <a:latin typeface="Times New Roman"/>
                <a:ea typeface="Times New Roman"/>
              </a:rPr>
              <a:t>использование профессиональных знаний членов </a:t>
            </a:r>
            <a:r>
              <a:rPr lang="ru-RU" sz="1800" dirty="0">
                <a:effectLst/>
                <a:latin typeface="Times New Roman"/>
                <a:ea typeface="Times New Roman"/>
              </a:rPr>
              <a:t>команды</a:t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r>
              <a:rPr lang="ru-RU" sz="18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1800" spc="-5" dirty="0" smtClean="0">
                <a:effectLst/>
                <a:latin typeface="Times New Roman"/>
                <a:ea typeface="Times New Roman"/>
              </a:rPr>
              <a:t>Творческий </a:t>
            </a:r>
            <a:r>
              <a:rPr lang="ru-RU" sz="1800" spc="-5" dirty="0">
                <a:effectLst/>
                <a:latin typeface="Times New Roman"/>
                <a:ea typeface="Times New Roman"/>
              </a:rPr>
              <a:t>подход к поиску решений и планированию</a:t>
            </a:r>
            <a:r>
              <a:rPr lang="ru-RU" sz="1800" dirty="0">
                <a:effectLst/>
                <a:latin typeface="Times New Roman"/>
                <a:ea typeface="Times New Roman"/>
              </a:rPr>
              <a:t/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r>
              <a:rPr lang="ru-RU" sz="1800" dirty="0" smtClean="0">
                <a:effectLst/>
                <a:latin typeface="Times New Roman"/>
                <a:ea typeface="Times New Roman"/>
              </a:rPr>
              <a:t>- Обогащение </a:t>
            </a:r>
            <a:r>
              <a:rPr lang="ru-RU" sz="1800" dirty="0">
                <a:effectLst/>
                <a:latin typeface="Times New Roman"/>
                <a:ea typeface="Times New Roman"/>
              </a:rPr>
              <a:t>содержательной части учебной программы</a:t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r>
              <a:rPr lang="ru-RU" sz="1800" dirty="0">
                <a:effectLst/>
                <a:latin typeface="Times New Roman"/>
                <a:ea typeface="Times New Roman"/>
              </a:rPr>
              <a:t> </a:t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r>
              <a:rPr lang="ru-RU" sz="1800" i="1" u="sng" dirty="0">
                <a:effectLst/>
                <a:latin typeface="Times New Roman"/>
                <a:ea typeface="Times New Roman"/>
              </a:rPr>
              <a:t>Преимущества для библиотекарей</a:t>
            </a:r>
            <a:br>
              <a:rPr lang="ru-RU" sz="1800" i="1" u="sng" dirty="0">
                <a:effectLst/>
                <a:latin typeface="Times New Roman"/>
                <a:ea typeface="Times New Roman"/>
              </a:rPr>
            </a:br>
            <a:r>
              <a:rPr lang="ru-RU" sz="1800" i="1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1800" spc="-5" dirty="0" smtClean="0">
                <a:effectLst/>
                <a:latin typeface="Times New Roman"/>
                <a:ea typeface="Times New Roman"/>
              </a:rPr>
              <a:t>Вовлеченность </a:t>
            </a:r>
            <a:r>
              <a:rPr lang="ru-RU" sz="1800" spc="-5" dirty="0">
                <a:effectLst/>
                <a:latin typeface="Times New Roman"/>
                <a:ea typeface="Times New Roman"/>
              </a:rPr>
              <a:t>в осмысленную учебную работу школьников</a:t>
            </a:r>
            <a:r>
              <a:rPr lang="ru-RU" sz="1800" dirty="0">
                <a:effectLst/>
                <a:latin typeface="Times New Roman"/>
                <a:ea typeface="Times New Roman"/>
              </a:rPr>
              <a:t/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r>
              <a:rPr lang="ru-RU" sz="18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1800" spc="-5" dirty="0" smtClean="0">
                <a:effectLst/>
                <a:latin typeface="Times New Roman"/>
                <a:ea typeface="Times New Roman"/>
              </a:rPr>
              <a:t>Коллективная </a:t>
            </a:r>
            <a:r>
              <a:rPr lang="ru-RU" sz="1800" spc="-5" dirty="0">
                <a:effectLst/>
                <a:latin typeface="Times New Roman"/>
                <a:ea typeface="Times New Roman"/>
              </a:rPr>
              <a:t>ответственность команды наставников</a:t>
            </a:r>
            <a:r>
              <a:rPr lang="ru-RU" sz="1800" dirty="0">
                <a:effectLst/>
                <a:latin typeface="Times New Roman"/>
                <a:ea typeface="Times New Roman"/>
              </a:rPr>
              <a:t/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r>
              <a:rPr lang="ru-RU" sz="1800" dirty="0" smtClean="0">
                <a:effectLst/>
                <a:latin typeface="Times New Roman"/>
                <a:ea typeface="Times New Roman"/>
              </a:rPr>
              <a:t>- Библиотека </a:t>
            </a:r>
            <a:r>
              <a:rPr lang="ru-RU" sz="1800" dirty="0">
                <a:effectLst/>
                <a:latin typeface="Times New Roman"/>
                <a:ea typeface="Times New Roman"/>
              </a:rPr>
              <a:t>- динамичная образовательная среда</a:t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r>
              <a:rPr lang="ru-RU" sz="18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1800" spc="-15" dirty="0" smtClean="0">
                <a:effectLst/>
                <a:latin typeface="Times New Roman"/>
                <a:ea typeface="Times New Roman"/>
              </a:rPr>
              <a:t>Обучение </a:t>
            </a:r>
            <a:r>
              <a:rPr lang="ru-RU" sz="1800" spc="-15" dirty="0">
                <a:effectLst/>
                <a:latin typeface="Times New Roman"/>
                <a:ea typeface="Times New Roman"/>
              </a:rPr>
              <a:t>навыкам информационной грамотности в контексте</a:t>
            </a:r>
            <a:r>
              <a:rPr lang="ru-RU" sz="1800" dirty="0">
                <a:effectLst/>
                <a:latin typeface="Times New Roman"/>
                <a:ea typeface="Times New Roman"/>
              </a:rPr>
              <a:t/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r>
              <a:rPr lang="ru-RU" sz="18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1800" spc="-10" dirty="0" smtClean="0">
                <a:effectLst/>
                <a:latin typeface="Times New Roman"/>
                <a:ea typeface="Times New Roman"/>
              </a:rPr>
              <a:t>Более </a:t>
            </a:r>
            <a:r>
              <a:rPr lang="ru-RU" sz="1800" spc="-10" dirty="0">
                <a:effectLst/>
                <a:latin typeface="Times New Roman"/>
                <a:ea typeface="Times New Roman"/>
              </a:rPr>
              <a:t>выраженное профессиональное участие</a:t>
            </a:r>
            <a:r>
              <a:rPr lang="ru-RU" sz="1800" dirty="0">
                <a:effectLst/>
                <a:latin typeface="Times New Roman"/>
                <a:ea typeface="Times New Roman"/>
              </a:rPr>
              <a:t/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16632"/>
            <a:ext cx="8352928" cy="936104"/>
          </a:xfrm>
        </p:spPr>
        <p:txBody>
          <a:bodyPr>
            <a:noAutofit/>
          </a:bodyPr>
          <a:lstStyle/>
          <a:p>
            <a:pPr marL="0" marR="255905" indent="0" algn="ctr">
              <a:spcAft>
                <a:spcPts val="0"/>
              </a:spcAft>
              <a:buNone/>
            </a:pPr>
            <a:r>
              <a:rPr lang="ru-RU" sz="2800" b="1" i="1" dirty="0">
                <a:latin typeface="Times New Roman"/>
                <a:ea typeface="Times New Roman"/>
              </a:rPr>
              <a:t>В чем выигрывают учащиеся, учителя и </a:t>
            </a:r>
            <a:r>
              <a:rPr lang="ru-RU" sz="2800" b="1" i="1" dirty="0" smtClean="0">
                <a:latin typeface="Times New Roman"/>
                <a:ea typeface="Times New Roman"/>
              </a:rPr>
              <a:t>библиотекари?</a:t>
            </a:r>
            <a:endParaRPr lang="ru-RU" sz="2800" i="1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2815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08911" cy="5184576"/>
          </a:xfrm>
        </p:spPr>
        <p:txBody>
          <a:bodyPr/>
          <a:lstStyle/>
          <a:p>
            <a:pPr marL="0" marR="804545" lvl="0" indent="0" algn="l">
              <a:buNone/>
              <a:tabLst>
                <a:tab pos="240665" algn="l"/>
              </a:tabLst>
            </a:pPr>
            <a:r>
              <a:rPr lang="ru-RU" sz="2400" spc="-1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2800" spc="-10" dirty="0" smtClean="0">
                <a:effectLst/>
                <a:latin typeface="Times New Roman"/>
                <a:ea typeface="Times New Roman"/>
              </a:rPr>
              <a:t>Систематические </a:t>
            </a:r>
            <a:r>
              <a:rPr lang="ru-RU" sz="2800" spc="-10" dirty="0">
                <a:effectLst/>
                <a:latin typeface="Times New Roman"/>
                <a:ea typeface="Times New Roman"/>
              </a:rPr>
              <a:t>изменения, направленные на </a:t>
            </a:r>
            <a:r>
              <a:rPr lang="ru-RU" sz="2800" dirty="0">
                <a:effectLst/>
                <a:latin typeface="Times New Roman"/>
                <a:ea typeface="Times New Roman"/>
              </a:rPr>
              <a:t>совершенствование учебного процесса</a:t>
            </a:r>
            <a:br>
              <a:rPr lang="ru-RU" sz="2800" dirty="0">
                <a:effectLst/>
                <a:latin typeface="Times New Roman"/>
                <a:ea typeface="Times New Roman"/>
              </a:rPr>
            </a:br>
            <a:r>
              <a:rPr lang="ru-RU" sz="28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2800" spc="-10" dirty="0" smtClean="0">
                <a:effectLst/>
                <a:latin typeface="Times New Roman"/>
                <a:ea typeface="Times New Roman"/>
              </a:rPr>
              <a:t>Конструктивистский </a:t>
            </a:r>
            <a:r>
              <a:rPr lang="ru-RU" sz="2800" spc="-10" dirty="0">
                <a:effectLst/>
                <a:latin typeface="Times New Roman"/>
                <a:ea typeface="Times New Roman"/>
              </a:rPr>
              <a:t>подход к обучению</a:t>
            </a:r>
            <a:r>
              <a:rPr lang="ru-RU" sz="2800" dirty="0">
                <a:effectLst/>
                <a:latin typeface="Times New Roman"/>
                <a:ea typeface="Times New Roman"/>
              </a:rPr>
              <a:t/>
            </a:r>
            <a:br>
              <a:rPr lang="ru-RU" sz="2800" dirty="0">
                <a:effectLst/>
                <a:latin typeface="Times New Roman"/>
                <a:ea typeface="Times New Roman"/>
              </a:rPr>
            </a:br>
            <a:r>
              <a:rPr lang="ru-RU" sz="2800" dirty="0" smtClean="0">
                <a:effectLst/>
                <a:latin typeface="Times New Roman"/>
                <a:ea typeface="Times New Roman"/>
              </a:rPr>
              <a:t>- Достижение </a:t>
            </a:r>
            <a:r>
              <a:rPr lang="ru-RU" sz="2800" dirty="0">
                <a:effectLst/>
                <a:latin typeface="Times New Roman"/>
                <a:ea typeface="Times New Roman"/>
              </a:rPr>
              <a:t>множественных образовательных целей</a:t>
            </a:r>
            <a:br>
              <a:rPr lang="ru-RU" sz="2800" dirty="0">
                <a:effectLst/>
                <a:latin typeface="Times New Roman"/>
                <a:ea typeface="Times New Roman"/>
              </a:rPr>
            </a:br>
            <a:r>
              <a:rPr lang="ru-RU" sz="28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2800" spc="-10" dirty="0" smtClean="0">
                <a:effectLst/>
                <a:latin typeface="Times New Roman"/>
                <a:ea typeface="Times New Roman"/>
              </a:rPr>
              <a:t>Поддержание </a:t>
            </a:r>
            <a:r>
              <a:rPr lang="ru-RU" sz="2800" spc="-10" dirty="0">
                <a:effectLst/>
                <a:latin typeface="Times New Roman"/>
                <a:ea typeface="Times New Roman"/>
              </a:rPr>
              <a:t>духа сотрудничества в команде наставников</a:t>
            </a:r>
            <a:r>
              <a:rPr lang="ru-RU" sz="2800" dirty="0">
                <a:effectLst/>
                <a:latin typeface="Times New Roman"/>
                <a:ea typeface="Times New Roman"/>
              </a:rPr>
              <a:t/>
            </a:r>
            <a:br>
              <a:rPr lang="ru-RU" sz="2800" dirty="0">
                <a:effectLst/>
                <a:latin typeface="Times New Roman"/>
                <a:ea typeface="Times New Roman"/>
              </a:rPr>
            </a:br>
            <a:r>
              <a:rPr lang="ru-RU" sz="28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2800" spc="-15" dirty="0" smtClean="0">
                <a:effectLst/>
                <a:latin typeface="Times New Roman"/>
                <a:ea typeface="Times New Roman"/>
              </a:rPr>
              <a:t>Изменения </a:t>
            </a:r>
            <a:r>
              <a:rPr lang="ru-RU" sz="2800" spc="-15" dirty="0">
                <a:effectLst/>
                <a:latin typeface="Times New Roman"/>
                <a:ea typeface="Times New Roman"/>
              </a:rPr>
              <a:t>в школе, направленные на удовлетворение </a:t>
            </a:r>
            <a:r>
              <a:rPr lang="ru-RU" sz="2800" dirty="0">
                <a:effectLst/>
                <a:latin typeface="Times New Roman"/>
                <a:ea typeface="Times New Roman"/>
              </a:rPr>
              <a:t>профессиональных потребностей </a:t>
            </a:r>
            <a:r>
              <a:rPr lang="en-US" sz="2800" dirty="0">
                <a:effectLst/>
                <a:latin typeface="Times New Roman"/>
                <a:ea typeface="Times New Roman"/>
              </a:rPr>
              <a:t>XXI</a:t>
            </a:r>
            <a:r>
              <a:rPr lang="ru-RU" sz="2800" dirty="0">
                <a:effectLst/>
                <a:latin typeface="Times New Roman"/>
                <a:ea typeface="Times New Roman"/>
              </a:rPr>
              <a:t> века</a:t>
            </a:r>
            <a:br>
              <a:rPr lang="ru-RU" sz="2800" dirty="0">
                <a:effectLst/>
                <a:latin typeface="Times New Roman"/>
                <a:ea typeface="Times New Roman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04664"/>
            <a:ext cx="8280920" cy="792088"/>
          </a:xfrm>
        </p:spPr>
        <p:txBody>
          <a:bodyPr>
            <a:normAutofit/>
          </a:bodyPr>
          <a:lstStyle/>
          <a:p>
            <a:pPr marL="45720" indent="0" algn="ctr">
              <a:spcAft>
                <a:spcPts val="0"/>
              </a:spcAft>
              <a:buNone/>
            </a:pPr>
            <a:r>
              <a:rPr lang="ru-RU" sz="3600" b="1" i="1" spc="-5" dirty="0">
                <a:latin typeface="Times New Roman"/>
                <a:ea typeface="Times New Roman"/>
              </a:rPr>
              <a:t>Преимущества для руководителей</a:t>
            </a:r>
            <a:endParaRPr lang="ru-RU" sz="3600" i="1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1676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5" y="1772816"/>
            <a:ext cx="7478216" cy="4536504"/>
          </a:xfrm>
        </p:spPr>
        <p:txBody>
          <a:bodyPr/>
          <a:lstStyle/>
          <a:p>
            <a:pPr marL="0" indent="0" algn="l">
              <a:spcAft>
                <a:spcPts val="0"/>
              </a:spcAft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- Ответственность </a:t>
            </a:r>
            <a:r>
              <a:rPr lang="ru-RU" sz="2800" dirty="0">
                <a:effectLst/>
                <a:latin typeface="Times New Roman"/>
                <a:ea typeface="Times New Roman"/>
              </a:rPr>
              <a:t>возвращается к педагогам</a:t>
            </a:r>
            <a:br>
              <a:rPr lang="ru-RU" sz="2800" dirty="0">
                <a:effectLst/>
                <a:latin typeface="Times New Roman"/>
                <a:ea typeface="Times New Roman"/>
              </a:rPr>
            </a:br>
            <a:r>
              <a:rPr lang="ru-RU" sz="28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2800" spc="-5" dirty="0" smtClean="0">
                <a:effectLst/>
                <a:latin typeface="Times New Roman"/>
                <a:ea typeface="Times New Roman"/>
              </a:rPr>
              <a:t>Честнее </a:t>
            </a:r>
            <a:r>
              <a:rPr lang="ru-RU" sz="2800" spc="-5" dirty="0">
                <a:effectLst/>
                <a:latin typeface="Times New Roman"/>
                <a:ea typeface="Times New Roman"/>
              </a:rPr>
              <a:t>в отношении каждого школьника</a:t>
            </a:r>
            <a:r>
              <a:rPr lang="ru-RU" sz="2800" dirty="0">
                <a:effectLst/>
                <a:latin typeface="Times New Roman"/>
                <a:ea typeface="Times New Roman"/>
              </a:rPr>
              <a:t/>
            </a:r>
            <a:br>
              <a:rPr lang="ru-RU" sz="2800" dirty="0">
                <a:effectLst/>
                <a:latin typeface="Times New Roman"/>
                <a:ea typeface="Times New Roman"/>
              </a:rPr>
            </a:br>
            <a:r>
              <a:rPr lang="ru-RU" sz="28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2800" spc="-15" dirty="0" smtClean="0">
                <a:effectLst/>
                <a:latin typeface="Times New Roman"/>
                <a:ea typeface="Times New Roman"/>
              </a:rPr>
              <a:t>Избавляет </a:t>
            </a:r>
            <a:r>
              <a:rPr lang="ru-RU" sz="2800" spc="-15" dirty="0">
                <a:effectLst/>
                <a:latin typeface="Times New Roman"/>
                <a:ea typeface="Times New Roman"/>
              </a:rPr>
              <a:t>от необходимости учить исследовательской работе</a:t>
            </a:r>
            <a:r>
              <a:rPr lang="ru-RU" sz="2800" dirty="0">
                <a:effectLst/>
                <a:latin typeface="Times New Roman"/>
                <a:ea typeface="Times New Roman"/>
              </a:rPr>
              <a:t/>
            </a:r>
            <a:br>
              <a:rPr lang="ru-RU" sz="2800" dirty="0">
                <a:effectLst/>
                <a:latin typeface="Times New Roman"/>
                <a:ea typeface="Times New Roman"/>
              </a:rPr>
            </a:br>
            <a:r>
              <a:rPr lang="ru-RU" sz="28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2800" spc="-10" dirty="0" smtClean="0">
                <a:effectLst/>
                <a:latin typeface="Times New Roman"/>
                <a:ea typeface="Times New Roman"/>
              </a:rPr>
              <a:t>Позволяет </a:t>
            </a:r>
            <a:r>
              <a:rPr lang="ru-RU" sz="2800" spc="-10" dirty="0">
                <a:effectLst/>
                <a:latin typeface="Times New Roman"/>
                <a:ea typeface="Times New Roman"/>
              </a:rPr>
              <a:t>наблюдать превращение детей в ответственных </a:t>
            </a:r>
            <a:r>
              <a:rPr lang="ru-RU" sz="2800" dirty="0">
                <a:effectLst/>
                <a:latin typeface="Times New Roman"/>
                <a:ea typeface="Times New Roman"/>
              </a:rPr>
              <a:t>учащихся</a:t>
            </a:r>
            <a:br>
              <a:rPr lang="ru-RU" sz="2800" dirty="0">
                <a:effectLst/>
                <a:latin typeface="Times New Roman"/>
                <a:ea typeface="Times New Roman"/>
              </a:rPr>
            </a:br>
            <a:r>
              <a:rPr lang="ru-RU" sz="28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2800" spc="-15" dirty="0" smtClean="0">
                <a:effectLst/>
                <a:latin typeface="Times New Roman"/>
                <a:ea typeface="Times New Roman"/>
              </a:rPr>
              <a:t>Делает </a:t>
            </a:r>
            <a:r>
              <a:rPr lang="ru-RU" sz="2800" spc="-15" dirty="0">
                <a:effectLst/>
                <a:latin typeface="Times New Roman"/>
                <a:ea typeface="Times New Roman"/>
              </a:rPr>
              <a:t>школу более интересной и релевантной</a:t>
            </a:r>
            <a:r>
              <a:rPr lang="ru-RU" sz="2800" dirty="0">
                <a:effectLst/>
                <a:latin typeface="Times New Roman"/>
                <a:ea typeface="Times New Roman"/>
              </a:rPr>
              <a:t/>
            </a:r>
            <a:br>
              <a:rPr lang="ru-RU" sz="2800" dirty="0">
                <a:effectLst/>
                <a:latin typeface="Times New Roman"/>
                <a:ea typeface="Times New Roman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548680"/>
            <a:ext cx="7632848" cy="1008112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3600" b="1" i="1" spc="-5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  <a:cs typeface="+mj-cs"/>
              </a:rPr>
              <a:t>Преимущества для родителей</a:t>
            </a:r>
            <a:r>
              <a:rPr lang="ru-RU" sz="3600" b="1" i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  <a:cs typeface="+mj-cs"/>
              </a:rPr>
              <a:t/>
            </a:r>
            <a:br>
              <a:rPr lang="ru-RU" sz="3600" b="1" i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  <a:cs typeface="+mj-cs"/>
              </a:rPr>
            </a:br>
            <a:endParaRPr lang="ru-RU" sz="3600" i="1" dirty="0"/>
          </a:p>
        </p:txBody>
      </p:sp>
    </p:spTree>
    <p:extLst>
      <p:ext uri="{BB962C8B-B14F-4D97-AF65-F5344CB8AC3E}">
        <p14:creationId xmlns:p14="http://schemas.microsoft.com/office/powerpoint/2010/main" val="204610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375</TotalTime>
  <Words>203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УПРАВЛЯЕМАЯ ПРОЕКТНО-ИССЛЕДОВАТЕЛЬСКАЯ ДЕЯТЕЛЬНОСТЬ </vt:lpstr>
      <vt:lpstr>- воспитание гражданина; - подготовка его к повседневной жизни;  - трансформация школы для воспитания гражданина и подготовки его к повседневной жизни. </vt:lpstr>
      <vt:lpstr>Задачи: - приобрести исследовательские навыки и предметные знания; - мотивировать их; - способствовать приобретению и развитию универсальных навыков чтения, языковых навыков, навыков письменной речи и коллективного обучения, социальных навыков.</vt:lpstr>
      <vt:lpstr>- тщательного планирования; - пристального наблюдения; - постоянной оценки; -  целевых вмешательств наставников из числа учителей и школьных библиотекарей в процесс исследования.</vt:lpstr>
      <vt:lpstr>Презентация PowerPoint</vt:lpstr>
      <vt:lpstr>Презентация PowerPoint</vt:lpstr>
      <vt:lpstr>Преимущества для учащихся - Развитие социальных, языковых и читательских навыков - Построение собственных смыслов - Приобретение самостоятельности в исследованиях и учебе - Опыт мотивации и вовлеченности высокого уровня - Приобретение стратегических знаний и навыков, переносимых в любые другие поисковые проекты   Преимущества для учителей - Коллективная ответственность команды наставников - Коллективное использование профессиональных знаний членов команды - Творческий подход к поиску решений и планированию - Обогащение содержательной части учебной программы   Преимущества для библиотекарей - Вовлеченность в осмысленную учебную работу школьников - Коллективная ответственность команды наставников - Библиотека - динамичная образовательная среда - Обучение навыкам информационной грамотности в контексте - Более выраженное профессиональное участие </vt:lpstr>
      <vt:lpstr>- Систематические изменения, направленные на совершенствование учебного процесса - Конструктивистский подход к обучению - Достижение множественных образовательных целей - Поддержание духа сотрудничества в команде наставников - Изменения в школе, направленные на удовлетворение профессиональных потребностей XXI века </vt:lpstr>
      <vt:lpstr>- Ответственность возвращается к педагогам - Честнее в отношении каждого школьника - Избавляет от необходимости учить исследовательской работе - Позволяет наблюдать превращение детей в ответственных учащихся - Делает школу более интересной и релевантной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УПРАВЛЯЕМАЯ ПРОЕКТНО-ИССЛЕДОВАТЕЛЬСКАЯ ДЕЯТЕЛЬНОСТЬ</dc:title>
  <dc:creator>User</dc:creator>
  <cp:lastModifiedBy>User</cp:lastModifiedBy>
  <cp:revision>28</cp:revision>
  <dcterms:created xsi:type="dcterms:W3CDTF">2016-09-23T06:58:20Z</dcterms:created>
  <dcterms:modified xsi:type="dcterms:W3CDTF">2016-10-31T13:46:35Z</dcterms:modified>
</cp:coreProperties>
</file>